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7"/>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55" r:id="rId122"/>
    <p:sldId id="460" r:id="rId123"/>
    <p:sldId id="461" r:id="rId124"/>
    <p:sldId id="473" r:id="rId125"/>
    <p:sldId id="475" r:id="rId126"/>
    <p:sldId id="474" r:id="rId127"/>
    <p:sldId id="476" r:id="rId128"/>
    <p:sldId id="477" r:id="rId129"/>
    <p:sldId id="478" r:id="rId130"/>
    <p:sldId id="479" r:id="rId131"/>
    <p:sldId id="480" r:id="rId132"/>
    <p:sldId id="481" r:id="rId133"/>
    <p:sldId id="482" r:id="rId134"/>
    <p:sldId id="483" r:id="rId135"/>
    <p:sldId id="484" r:id="rId136"/>
    <p:sldId id="485" r:id="rId137"/>
    <p:sldId id="486" r:id="rId138"/>
    <p:sldId id="431" r:id="rId139"/>
    <p:sldId id="434" r:id="rId140"/>
    <p:sldId id="447" r:id="rId141"/>
    <p:sldId id="435" r:id="rId142"/>
    <p:sldId id="441" r:id="rId143"/>
    <p:sldId id="442" r:id="rId144"/>
    <p:sldId id="444" r:id="rId145"/>
    <p:sldId id="445" r:id="rId146"/>
    <p:sldId id="446" r:id="rId147"/>
    <p:sldId id="448" r:id="rId148"/>
    <p:sldId id="449" r:id="rId149"/>
    <p:sldId id="450" r:id="rId150"/>
    <p:sldId id="451" r:id="rId151"/>
    <p:sldId id="452" r:id="rId152"/>
    <p:sldId id="456" r:id="rId153"/>
    <p:sldId id="432" r:id="rId154"/>
    <p:sldId id="457" r:id="rId155"/>
    <p:sldId id="458" r:id="rId156"/>
    <p:sldId id="459" r:id="rId157"/>
    <p:sldId id="439" r:id="rId158"/>
    <p:sldId id="430" r:id="rId159"/>
    <p:sldId id="436" r:id="rId160"/>
    <p:sldId id="437" r:id="rId161"/>
    <p:sldId id="440" r:id="rId162"/>
    <p:sldId id="462" r:id="rId163"/>
    <p:sldId id="463" r:id="rId164"/>
    <p:sldId id="464" r:id="rId165"/>
    <p:sldId id="443" r:id="rId166"/>
    <p:sldId id="465" r:id="rId167"/>
    <p:sldId id="466" r:id="rId168"/>
    <p:sldId id="467" r:id="rId169"/>
    <p:sldId id="468" r:id="rId170"/>
    <p:sldId id="469" r:id="rId171"/>
    <p:sldId id="470" r:id="rId172"/>
    <p:sldId id="471" r:id="rId173"/>
    <p:sldId id="472" r:id="rId174"/>
    <p:sldId id="433" r:id="rId175"/>
    <p:sldId id="279" r:id="rId1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9FF"/>
    <a:srgbClr val="944585"/>
    <a:srgbClr val="AFECED"/>
    <a:srgbClr val="FF00CD"/>
    <a:srgbClr val="00CC7A"/>
    <a:srgbClr val="B2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F118AA2-D399-4407-9F7B-6B682181DD8C}"/>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BE721F4-7D48-42E1-92F7-CB836639ADD8}"/>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47982CD-94CD-4330-94D7-9BE280C0F6AE}"/>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5108B7C-AC19-4554-AA93-B00630F6E9DD}"/>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19ED7C4-A764-479E-B995-E566E15202AE}"/>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1874A781-05B0-4D90-8E5E-198A301224AB}"/>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xmlns=""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170E179-28A7-4022-96B3-1ED87C9B9F9D}"/>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8" name="Footer Placeholder 7">
            <a:extLst>
              <a:ext uri="{FF2B5EF4-FFF2-40B4-BE49-F238E27FC236}">
                <a16:creationId xmlns:a16="http://schemas.microsoft.com/office/drawing/2014/main" xmlns=""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05C2D18F-B833-49E2-9013-5C7B3CA767B2}"/>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4" name="Footer Placeholder 3">
            <a:extLst>
              <a:ext uri="{FF2B5EF4-FFF2-40B4-BE49-F238E27FC236}">
                <a16:creationId xmlns:a16="http://schemas.microsoft.com/office/drawing/2014/main" xmlns=""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9CEC192-0CFB-41D8-99EF-DF78FB2AB00B}"/>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3" name="Footer Placeholder 2">
            <a:extLst>
              <a:ext uri="{FF2B5EF4-FFF2-40B4-BE49-F238E27FC236}">
                <a16:creationId xmlns:a16="http://schemas.microsoft.com/office/drawing/2014/main" xmlns=""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D7FD55-632E-4F79-9A7E-087FA611EAB4}"/>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xmlns=""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6B41616-CF67-4BB8-A43D-62EC48AD88D2}"/>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xmlns=""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xmlns=""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xmlns="" val="3729389960"/>
                    </a:ext>
                  </a:extLst>
                </a:gridCol>
                <a:gridCol w="835710">
                  <a:extLst>
                    <a:ext uri="{9D8B030D-6E8A-4147-A177-3AD203B41FA5}">
                      <a16:colId xmlns:a16="http://schemas.microsoft.com/office/drawing/2014/main" xmlns="" val="2281435260"/>
                    </a:ext>
                  </a:extLst>
                </a:gridCol>
                <a:gridCol w="2108825">
                  <a:extLst>
                    <a:ext uri="{9D8B030D-6E8A-4147-A177-3AD203B41FA5}">
                      <a16:colId xmlns:a16="http://schemas.microsoft.com/office/drawing/2014/main" xmlns="" val="2072369400"/>
                    </a:ext>
                  </a:extLst>
                </a:gridCol>
                <a:gridCol w="981041">
                  <a:extLst>
                    <a:ext uri="{9D8B030D-6E8A-4147-A177-3AD203B41FA5}">
                      <a16:colId xmlns:a16="http://schemas.microsoft.com/office/drawing/2014/main" xmlns="" val="1567139128"/>
                    </a:ext>
                  </a:extLst>
                </a:gridCol>
                <a:gridCol w="1133509">
                  <a:extLst>
                    <a:ext uri="{9D8B030D-6E8A-4147-A177-3AD203B41FA5}">
                      <a16:colId xmlns:a16="http://schemas.microsoft.com/office/drawing/2014/main" xmlns="" val="2267513749"/>
                    </a:ext>
                  </a:extLst>
                </a:gridCol>
                <a:gridCol w="1090938">
                  <a:extLst>
                    <a:ext uri="{9D8B030D-6E8A-4147-A177-3AD203B41FA5}">
                      <a16:colId xmlns:a16="http://schemas.microsoft.com/office/drawing/2014/main" xmlns="" val="44632791"/>
                    </a:ext>
                  </a:extLst>
                </a:gridCol>
                <a:gridCol w="1107710">
                  <a:extLst>
                    <a:ext uri="{9D8B030D-6E8A-4147-A177-3AD203B41FA5}">
                      <a16:colId xmlns:a16="http://schemas.microsoft.com/office/drawing/2014/main" xmlns="" val="3607100143"/>
                    </a:ext>
                  </a:extLst>
                </a:gridCol>
                <a:gridCol w="1420850">
                  <a:extLst>
                    <a:ext uri="{9D8B030D-6E8A-4147-A177-3AD203B41FA5}">
                      <a16:colId xmlns:a16="http://schemas.microsoft.com/office/drawing/2014/main" xmlns=""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xmlns=""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xmlns=""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xmlns=""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xmlns=""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xmlns=""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xmlns=""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xmlns=""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xmlns=""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xmlns=""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xmlns=""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xmlns=""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xmlns=""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xmlns=""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xmlns=""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xmlns=""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xmlns=""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xmlns=""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xmlns=""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xmlns=""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xmlns=""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xmlns=""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xmlns=""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xmlns=""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xmlns=""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xmlns=""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xmlns=""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xmlns=""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xmlns=""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xmlns="" id="{78EE7693-470C-4CED-B46C-4EF60A9CCD4B}"/>
              </a:ext>
            </a:extLst>
          </p:cNvPr>
          <p:cNvSpPr>
            <a:spLocks noGrp="1"/>
          </p:cNvSpPr>
          <p:nvPr>
            <p:ph idx="1"/>
          </p:nvPr>
        </p:nvSpPr>
        <p:spPr/>
        <p:txBody>
          <a:bodyPr/>
          <a:lstStyle/>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p:txBody>
      </p:sp>
    </p:spTree>
    <p:extLst>
      <p:ext uri="{BB962C8B-B14F-4D97-AF65-F5344CB8AC3E}">
        <p14:creationId xmlns:p14="http://schemas.microsoft.com/office/powerpoint/2010/main" val="13251392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a:t>
            </a:r>
            <a:r>
              <a:rPr lang="en-US" dirty="0" smtClean="0"/>
              <a:t>were observed:</a:t>
            </a:r>
          </a:p>
          <a:p>
            <a:pPr lvl="2"/>
            <a:r>
              <a:rPr lang="en-US" dirty="0" smtClean="0"/>
              <a:t>For the Template, Graph1 and Graph2, the Source nodes were seen to form clusters based on the Source Location and the Time that they were travelling</a:t>
            </a:r>
          </a:p>
          <a:p>
            <a:pPr lvl="2"/>
            <a:r>
              <a:rPr lang="en-US" dirty="0" smtClean="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a:t>
            </a:r>
            <a:r>
              <a:rPr lang="en-US" dirty="0" smtClean="0"/>
              <a:t>were observed:</a:t>
            </a:r>
          </a:p>
          <a:p>
            <a:pPr lvl="2"/>
            <a:r>
              <a:rPr lang="en-US" dirty="0" smtClean="0"/>
              <a:t>For the Graph4 and Graph5, there were no such patterns or clusters seen for any of the Target values.</a:t>
            </a:r>
          </a:p>
          <a:p>
            <a:pPr marL="914400" lvl="2" indent="0">
              <a:buNone/>
            </a:pPr>
            <a:endParaRPr lang="en-US" dirty="0" smtClean="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endParaRPr lang="en-US" dirty="0" smtClean="0"/>
          </a:p>
          <a:p>
            <a:pPr lvl="1"/>
            <a:r>
              <a:rPr lang="en-US" dirty="0" smtClean="0"/>
              <a:t>Based </a:t>
            </a:r>
            <a:r>
              <a:rPr lang="en-US" dirty="0"/>
              <a:t>on the top three most visited Targets the following </a:t>
            </a:r>
            <a:r>
              <a:rPr lang="en-US" dirty="0" smtClean="0"/>
              <a:t>were observed:</a:t>
            </a:r>
          </a:p>
          <a:p>
            <a:pPr lvl="2"/>
            <a:endParaRPr lang="en-US" dirty="0" smtClean="0"/>
          </a:p>
          <a:p>
            <a:pPr lvl="2"/>
            <a:r>
              <a:rPr lang="en-US" dirty="0" smtClean="0"/>
              <a:t>There were also some nodes which are common between the Travel and Communication Channel and the overall pattern for these nodes are similar for the Template, Graph1 and Graph2.</a:t>
            </a:r>
          </a:p>
          <a:p>
            <a:pPr marL="914400" lvl="2" indent="0">
              <a:buNone/>
            </a:pPr>
            <a:endParaRPr lang="en-US" dirty="0" smtClean="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smtClean="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smtClean="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smtClean="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smtClean="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xmlns=""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smtClean="0"/>
              <a:t>Procurement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a:t>
            </a:r>
            <a:r>
              <a:rPr lang="en-US" dirty="0" smtClean="0"/>
              <a:t>Time) </a:t>
            </a:r>
            <a:r>
              <a:rPr lang="en-US" dirty="0"/>
              <a:t>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36612621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smtClean="0"/>
              <a:t>Procurement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2"/>
            <a:r>
              <a:rPr lang="en-US" dirty="0" smtClean="0"/>
              <a:t>For the Template, Graph1 and Graph2, the Procurement Channel is quite simple:</a:t>
            </a:r>
          </a:p>
          <a:p>
            <a:pPr lvl="3"/>
            <a:r>
              <a:rPr lang="en-US" dirty="0" smtClean="0"/>
              <a:t>1 seller</a:t>
            </a:r>
          </a:p>
          <a:p>
            <a:pPr lvl="3"/>
            <a:r>
              <a:rPr lang="en-US" dirty="0" smtClean="0"/>
              <a:t>1 buyer</a:t>
            </a:r>
          </a:p>
          <a:p>
            <a:pPr lvl="3"/>
            <a:r>
              <a:rPr lang="en-US" dirty="0" smtClean="0"/>
              <a:t>1 item sold multiple times for different prices</a:t>
            </a:r>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r>
              <a:rPr lang="en-US" dirty="0" smtClean="0"/>
              <a:t>:</a:t>
            </a:r>
          </a:p>
          <a:p>
            <a:pPr lvl="1"/>
            <a:r>
              <a:rPr lang="en-US" dirty="0" smtClean="0"/>
              <a:t>For Graph4 and 5, there were either multiple sellers, selling the same item to </a:t>
            </a:r>
            <a:endParaRPr lang="en-US" dirty="0" smtClean="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endParaRPr lang="en-US" dirty="0" smtClean="0"/>
          </a:p>
          <a:p>
            <a:pPr lvl="1"/>
            <a:r>
              <a:rPr lang="en-US" dirty="0" smtClean="0"/>
              <a:t>Based </a:t>
            </a:r>
            <a:r>
              <a:rPr lang="en-US" dirty="0"/>
              <a:t>on the top three most visited Targets the following </a:t>
            </a:r>
            <a:r>
              <a:rPr lang="en-US" dirty="0" smtClean="0"/>
              <a:t>were observed:</a:t>
            </a:r>
          </a:p>
          <a:p>
            <a:pPr lvl="2"/>
            <a:endParaRPr lang="en-US" dirty="0" smtClean="0"/>
          </a:p>
          <a:p>
            <a:pPr lvl="2"/>
            <a:r>
              <a:rPr lang="en-US" dirty="0" smtClean="0"/>
              <a:t>There were also some nodes which are common between the Travel and Communication Channel and the overall pattern for these nodes are similar for the Template, Graph1 and Graph2.</a:t>
            </a:r>
          </a:p>
          <a:p>
            <a:pPr marL="914400" lvl="2" indent="0">
              <a:buNone/>
            </a:pPr>
            <a:endParaRPr lang="en-US" dirty="0" smtClean="0"/>
          </a:p>
          <a:p>
            <a:pPr lvl="2"/>
            <a:endParaRPr lang="en-US" dirty="0"/>
          </a:p>
          <a:p>
            <a:pPr marL="914400" lvl="2" indent="0">
              <a:buNone/>
            </a:pPr>
            <a:endParaRPr lang="en-US" dirty="0"/>
          </a:p>
        </p:txBody>
      </p:sp>
    </p:spTree>
    <p:extLst>
      <p:ext uri="{BB962C8B-B14F-4D97-AF65-F5344CB8AC3E}">
        <p14:creationId xmlns:p14="http://schemas.microsoft.com/office/powerpoint/2010/main" val="33051471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smtClean="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smtClean="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smtClean="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smtClean="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xmlns=""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xmlns=""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r>
              <a:rPr lang="en-US" dirty="0"/>
              <a:t>Previous approach:</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xmlns=""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xmlns=""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xmlns=""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xmlns=""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xmlns=""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xmlns=""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xmlns="" id="{56486E4E-4E0A-4134-9658-B77CF3D255CC}"/>
              </a:ext>
            </a:extLst>
          </p:cNvPr>
          <p:cNvSpPr>
            <a:spLocks noGrp="1"/>
          </p:cNvSpPr>
          <p:nvPr>
            <p:ph idx="1"/>
          </p:nvPr>
        </p:nvSpPr>
        <p:spPr/>
        <p:txBody>
          <a:bodyPr/>
          <a:lstStyle/>
          <a:p>
            <a:pPr marL="0" indent="0">
              <a:buNone/>
            </a:pPr>
            <a:r>
              <a:rPr lang="en-US" dirty="0"/>
              <a:t>Seed 1 and Seed 3: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t>Seed 2: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xmlns=""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xmlns=""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xmlns=""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xmlns=""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E62FB3-AECA-44A4-B73A-08F952B789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1CA8945-68E9-4A8C-B7E4-E5DABBDA2D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6895270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8DA89E8-456A-4543-AA79-210A268942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7922962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xmlns=""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xmlns=""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xmlns="" val="3887720006"/>
                    </a:ext>
                  </a:extLst>
                </a:gridCol>
                <a:gridCol w="1617266">
                  <a:extLst>
                    <a:ext uri="{9D8B030D-6E8A-4147-A177-3AD203B41FA5}">
                      <a16:colId xmlns:a16="http://schemas.microsoft.com/office/drawing/2014/main" xmlns="" val="2369791380"/>
                    </a:ext>
                  </a:extLst>
                </a:gridCol>
                <a:gridCol w="1552141">
                  <a:extLst>
                    <a:ext uri="{9D8B030D-6E8A-4147-A177-3AD203B41FA5}">
                      <a16:colId xmlns:a16="http://schemas.microsoft.com/office/drawing/2014/main" xmlns="" val="4058312127"/>
                    </a:ext>
                  </a:extLst>
                </a:gridCol>
                <a:gridCol w="1747516">
                  <a:extLst>
                    <a:ext uri="{9D8B030D-6E8A-4147-A177-3AD203B41FA5}">
                      <a16:colId xmlns:a16="http://schemas.microsoft.com/office/drawing/2014/main" xmlns="" val="749552536"/>
                    </a:ext>
                  </a:extLst>
                </a:gridCol>
                <a:gridCol w="1693244">
                  <a:extLst>
                    <a:ext uri="{9D8B030D-6E8A-4147-A177-3AD203B41FA5}">
                      <a16:colId xmlns:a16="http://schemas.microsoft.com/office/drawing/2014/main" xmlns="" val="1198750373"/>
                    </a:ext>
                  </a:extLst>
                </a:gridCol>
                <a:gridCol w="1638974">
                  <a:extLst>
                    <a:ext uri="{9D8B030D-6E8A-4147-A177-3AD203B41FA5}">
                      <a16:colId xmlns:a16="http://schemas.microsoft.com/office/drawing/2014/main" xmlns="" val="162822564"/>
                    </a:ext>
                  </a:extLst>
                </a:gridCol>
                <a:gridCol w="1975449">
                  <a:extLst>
                    <a:ext uri="{9D8B030D-6E8A-4147-A177-3AD203B41FA5}">
                      <a16:colId xmlns:a16="http://schemas.microsoft.com/office/drawing/2014/main" xmlns=""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xmlns=""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xmlns=""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xmlns=""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xmlns=""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xmlns=""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xmlns=""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xmlns="" val="482464558"/>
                  </a:ext>
                </a:extLst>
              </a:tr>
            </a:tbl>
          </a:graphicData>
        </a:graphic>
      </p:graphicFrame>
    </p:spTree>
    <p:extLst>
      <p:ext uri="{BB962C8B-B14F-4D97-AF65-F5344CB8AC3E}">
        <p14:creationId xmlns:p14="http://schemas.microsoft.com/office/powerpoint/2010/main" val="18334110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xmlns=""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xmlns=""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xmlns=""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xmlns=""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106904737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xmlns=""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xmlns=""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xmlns=""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251711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xmlns=""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xmlns=""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xmlns="" val="4214309962"/>
                    </a:ext>
                  </a:extLst>
                </a:gridCol>
                <a:gridCol w="1018082">
                  <a:extLst>
                    <a:ext uri="{9D8B030D-6E8A-4147-A177-3AD203B41FA5}">
                      <a16:colId xmlns:a16="http://schemas.microsoft.com/office/drawing/2014/main" xmlns="" val="1220333688"/>
                    </a:ext>
                  </a:extLst>
                </a:gridCol>
                <a:gridCol w="1018082">
                  <a:extLst>
                    <a:ext uri="{9D8B030D-6E8A-4147-A177-3AD203B41FA5}">
                      <a16:colId xmlns:a16="http://schemas.microsoft.com/office/drawing/2014/main" xmlns="" val="2480967799"/>
                    </a:ext>
                  </a:extLst>
                </a:gridCol>
                <a:gridCol w="1060029">
                  <a:extLst>
                    <a:ext uri="{9D8B030D-6E8A-4147-A177-3AD203B41FA5}">
                      <a16:colId xmlns:a16="http://schemas.microsoft.com/office/drawing/2014/main" xmlns="" val="4190340588"/>
                    </a:ext>
                  </a:extLst>
                </a:gridCol>
                <a:gridCol w="1884926">
                  <a:extLst>
                    <a:ext uri="{9D8B030D-6E8A-4147-A177-3AD203B41FA5}">
                      <a16:colId xmlns:a16="http://schemas.microsoft.com/office/drawing/2014/main" xmlns=""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xmlns=""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xmlns=""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xmlns=""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xmlns=""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xmlns=""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xmlns=""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xmlns=""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xmlns=""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xmlns=""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xmlns=""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32500835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xmlns=""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21980035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xmlns=""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251603394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xmlns=""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xmlns=""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6863258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xmlns=""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xmlns=""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28260805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xmlns=""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xmlns=""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32705494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xmlns=""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132977338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xmlns=""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xmlns=""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42329557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xmlns=""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26181696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xmlns=""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xmlns=""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990053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xmlns=""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xmlns="" val="2280984329"/>
                    </a:ext>
                  </a:extLst>
                </a:gridCol>
                <a:gridCol w="582233">
                  <a:extLst>
                    <a:ext uri="{9D8B030D-6E8A-4147-A177-3AD203B41FA5}">
                      <a16:colId xmlns:a16="http://schemas.microsoft.com/office/drawing/2014/main" xmlns="" val="2131263198"/>
                    </a:ext>
                  </a:extLst>
                </a:gridCol>
                <a:gridCol w="498726">
                  <a:extLst>
                    <a:ext uri="{9D8B030D-6E8A-4147-A177-3AD203B41FA5}">
                      <a16:colId xmlns:a16="http://schemas.microsoft.com/office/drawing/2014/main" xmlns="" val="1097013496"/>
                    </a:ext>
                  </a:extLst>
                </a:gridCol>
                <a:gridCol w="498726">
                  <a:extLst>
                    <a:ext uri="{9D8B030D-6E8A-4147-A177-3AD203B41FA5}">
                      <a16:colId xmlns:a16="http://schemas.microsoft.com/office/drawing/2014/main" xmlns="" val="2987665690"/>
                    </a:ext>
                  </a:extLst>
                </a:gridCol>
                <a:gridCol w="498726">
                  <a:extLst>
                    <a:ext uri="{9D8B030D-6E8A-4147-A177-3AD203B41FA5}">
                      <a16:colId xmlns:a16="http://schemas.microsoft.com/office/drawing/2014/main" xmlns="" val="2828808762"/>
                    </a:ext>
                  </a:extLst>
                </a:gridCol>
                <a:gridCol w="498726">
                  <a:extLst>
                    <a:ext uri="{9D8B030D-6E8A-4147-A177-3AD203B41FA5}">
                      <a16:colId xmlns:a16="http://schemas.microsoft.com/office/drawing/2014/main" xmlns="" val="204906864"/>
                    </a:ext>
                  </a:extLst>
                </a:gridCol>
                <a:gridCol w="498726">
                  <a:extLst>
                    <a:ext uri="{9D8B030D-6E8A-4147-A177-3AD203B41FA5}">
                      <a16:colId xmlns:a16="http://schemas.microsoft.com/office/drawing/2014/main" xmlns="" val="1984915671"/>
                    </a:ext>
                  </a:extLst>
                </a:gridCol>
                <a:gridCol w="498726">
                  <a:extLst>
                    <a:ext uri="{9D8B030D-6E8A-4147-A177-3AD203B41FA5}">
                      <a16:colId xmlns:a16="http://schemas.microsoft.com/office/drawing/2014/main" xmlns="" val="1162398049"/>
                    </a:ext>
                  </a:extLst>
                </a:gridCol>
                <a:gridCol w="498726">
                  <a:extLst>
                    <a:ext uri="{9D8B030D-6E8A-4147-A177-3AD203B41FA5}">
                      <a16:colId xmlns:a16="http://schemas.microsoft.com/office/drawing/2014/main" xmlns=""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xmlns=""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xmlns=""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xmlns=""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xmlns=""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xmlns=""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xmlns=""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xmlns="" val="915394205"/>
                  </a:ext>
                </a:extLst>
              </a:tr>
            </a:tbl>
          </a:graphicData>
        </a:graphic>
      </p:graphicFrame>
      <p:pic>
        <p:nvPicPr>
          <p:cNvPr id="9" name="Picture 8">
            <a:extLst>
              <a:ext uri="{FF2B5EF4-FFF2-40B4-BE49-F238E27FC236}">
                <a16:creationId xmlns:a16="http://schemas.microsoft.com/office/drawing/2014/main" xmlns=""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xmlns=""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20744733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xmlns=""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300243666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xmlns=""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23606818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xmlns=""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24066659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5EADC2-01C6-412A-B723-CE9244BDA5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A5BCF7EF-F764-457C-A0F2-67B5EA18A0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89859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xmlns=""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xmlns=""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xmlns="" val="2681313205"/>
                    </a:ext>
                  </a:extLst>
                </a:gridCol>
                <a:gridCol w="1691746">
                  <a:extLst>
                    <a:ext uri="{9D8B030D-6E8A-4147-A177-3AD203B41FA5}">
                      <a16:colId xmlns:a16="http://schemas.microsoft.com/office/drawing/2014/main" xmlns="" val="1274565177"/>
                    </a:ext>
                  </a:extLst>
                </a:gridCol>
                <a:gridCol w="1691746">
                  <a:extLst>
                    <a:ext uri="{9D8B030D-6E8A-4147-A177-3AD203B41FA5}">
                      <a16:colId xmlns:a16="http://schemas.microsoft.com/office/drawing/2014/main" xmlns="" val="3327581110"/>
                    </a:ext>
                  </a:extLst>
                </a:gridCol>
                <a:gridCol w="1691746">
                  <a:extLst>
                    <a:ext uri="{9D8B030D-6E8A-4147-A177-3AD203B41FA5}">
                      <a16:colId xmlns:a16="http://schemas.microsoft.com/office/drawing/2014/main" xmlns="" val="557321545"/>
                    </a:ext>
                  </a:extLst>
                </a:gridCol>
                <a:gridCol w="1691746">
                  <a:extLst>
                    <a:ext uri="{9D8B030D-6E8A-4147-A177-3AD203B41FA5}">
                      <a16:colId xmlns:a16="http://schemas.microsoft.com/office/drawing/2014/main" xmlns="" val="906998426"/>
                    </a:ext>
                  </a:extLst>
                </a:gridCol>
                <a:gridCol w="1691746">
                  <a:extLst>
                    <a:ext uri="{9D8B030D-6E8A-4147-A177-3AD203B41FA5}">
                      <a16:colId xmlns:a16="http://schemas.microsoft.com/office/drawing/2014/main" xmlns=""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xmlns=""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xmlns=""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xmlns=""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xmlns=""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xmlns=""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xmlns=""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xmlns="" val="234728728"/>
                    </a:ext>
                  </a:extLst>
                </a:gridCol>
                <a:gridCol w="1564615">
                  <a:extLst>
                    <a:ext uri="{9D8B030D-6E8A-4147-A177-3AD203B41FA5}">
                      <a16:colId xmlns:a16="http://schemas.microsoft.com/office/drawing/2014/main" xmlns="" val="1073814496"/>
                    </a:ext>
                  </a:extLst>
                </a:gridCol>
                <a:gridCol w="1564615">
                  <a:extLst>
                    <a:ext uri="{9D8B030D-6E8A-4147-A177-3AD203B41FA5}">
                      <a16:colId xmlns:a16="http://schemas.microsoft.com/office/drawing/2014/main" xmlns="" val="1589982913"/>
                    </a:ext>
                  </a:extLst>
                </a:gridCol>
                <a:gridCol w="1564615">
                  <a:extLst>
                    <a:ext uri="{9D8B030D-6E8A-4147-A177-3AD203B41FA5}">
                      <a16:colId xmlns:a16="http://schemas.microsoft.com/office/drawing/2014/main" xmlns=""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xmlns=""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xmlns=""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xmlns=""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xmlns=""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xmlns=""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xmlns=""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xmlns="" val="3342183739"/>
                  </a:ext>
                </a:extLst>
              </a:tr>
            </a:tbl>
          </a:graphicData>
        </a:graphic>
      </p:graphicFrame>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xmlns=""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xmlns=""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xmlns=""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xmlns=""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xmlns=""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xmlns=""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xmlns=""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xmlns=""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xmlns=""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xmlns=""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xmlns=""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xmlns=""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xmlns=""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r>
              <a:rPr lang="en-IN" dirty="0"/>
              <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xmlns=""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xmlns=""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xmlns=""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xmlns=""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xmlns=""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xmlns=""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xmlns=""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r>
              <a:rPr lang="en-US" dirty="0"/>
              <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xmlns=""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xmlns=""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xmlns=""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xmlns=""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xmlns=""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xmlns=""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xmlns=""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xmlns=""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xmlns="" val="20000"/>
                    </a:ext>
                  </a:extLst>
                </a:gridCol>
                <a:gridCol w="1422691">
                  <a:extLst>
                    <a:ext uri="{9D8B030D-6E8A-4147-A177-3AD203B41FA5}">
                      <a16:colId xmlns:a16="http://schemas.microsoft.com/office/drawing/2014/main" xmlns="" val="20001"/>
                    </a:ext>
                  </a:extLst>
                </a:gridCol>
                <a:gridCol w="1085521">
                  <a:extLst>
                    <a:ext uri="{9D8B030D-6E8A-4147-A177-3AD203B41FA5}">
                      <a16:colId xmlns:a16="http://schemas.microsoft.com/office/drawing/2014/main" xmlns=""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xmlns="" val="20000"/>
                    </a:ext>
                  </a:extLst>
                </a:gridCol>
                <a:gridCol w="1612065">
                  <a:extLst>
                    <a:ext uri="{9D8B030D-6E8A-4147-A177-3AD203B41FA5}">
                      <a16:colId xmlns:a16="http://schemas.microsoft.com/office/drawing/2014/main" xmlns="" val="20001"/>
                    </a:ext>
                  </a:extLst>
                </a:gridCol>
                <a:gridCol w="1230014">
                  <a:extLst>
                    <a:ext uri="{9D8B030D-6E8A-4147-A177-3AD203B41FA5}">
                      <a16:colId xmlns:a16="http://schemas.microsoft.com/office/drawing/2014/main" xmlns=""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xmlns=""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xmlns=""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xmlns="" val="20000"/>
                    </a:ext>
                  </a:extLst>
                </a:gridCol>
                <a:gridCol w="3657600">
                  <a:extLst>
                    <a:ext uri="{9D8B030D-6E8A-4147-A177-3AD203B41FA5}">
                      <a16:colId xmlns:a16="http://schemas.microsoft.com/office/drawing/2014/main" xmlns=""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xmlns=""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xmlns=""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xmlns=""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xmlns=""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xmlns=""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xmlns=""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xmlns=""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xmlns=""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xmlns=""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xmlns=""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xmlns=""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xmlns=""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xmlns=""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xmlns=""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xmlns=""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3734</TotalTime>
  <Words>4489</Words>
  <Application>Microsoft Office PowerPoint</Application>
  <PresentationFormat>Widescreen</PresentationFormat>
  <Paragraphs>1220</Paragraphs>
  <Slides>175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175</vt:i4>
      </vt:variant>
    </vt:vector>
  </HeadingPairs>
  <TitlesOfParts>
    <vt:vector size="182" baseType="lpstr">
      <vt:lpstr>Arial</vt:lpstr>
      <vt:lpstr>Calibri</vt:lpstr>
      <vt:lpstr>Calibri Light</vt:lpstr>
      <vt:lpstr>Courier New</vt:lpstr>
      <vt:lpstr>Times New Roman</vt:lpstr>
      <vt:lpstr>Wingdings</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Travel Channel:</vt:lpstr>
      <vt:lpstr>Travel Channel:</vt:lpstr>
      <vt:lpstr>Travel Channel:</vt:lpstr>
      <vt:lpstr>Travel Channel:</vt:lpstr>
      <vt:lpstr>Travel Channel:</vt:lpstr>
      <vt:lpstr>Travel Channel:</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Are these groups suspicious hacker groups?</vt:lpstr>
      <vt:lpstr>New approach for Question 2 (Comparison)</vt:lpstr>
      <vt:lpstr> Extended Graph 2            vs. Seed 1 possible nodes</vt:lpstr>
      <vt:lpstr>PowerPoint Presentation</vt:lpstr>
      <vt:lpstr>PowerPoint Presentation</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PowerPoint Presentation</vt:lpstr>
      <vt:lpstr>Thank you for your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Atrayee Neog</cp:lastModifiedBy>
  <cp:revision>330</cp:revision>
  <dcterms:created xsi:type="dcterms:W3CDTF">2020-04-21T09:35:12Z</dcterms:created>
  <dcterms:modified xsi:type="dcterms:W3CDTF">2020-06-09T23:54:06Z</dcterms:modified>
</cp:coreProperties>
</file>